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9C77"/>
    <a:srgbClr val="6A92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734" autoAdjust="0"/>
    <p:restoredTop sz="94660"/>
  </p:normalViewPr>
  <p:slideViewPr>
    <p:cSldViewPr snapToGrid="0">
      <p:cViewPr varScale="1">
        <p:scale>
          <a:sx n="17" d="100"/>
          <a:sy n="17" d="100"/>
        </p:scale>
        <p:origin x="18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2.pn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14FD99-53CB-FE42-A06B-BB20A49B507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84FE8-CC69-C84C-A8FA-E18B32342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00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84FE8-CC69-C84C-A8FA-E18B323424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110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58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83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266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>
                    <a:tint val="82000"/>
                  </a:schemeClr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82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82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429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04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74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73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230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826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369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6C4C16-340C-496F-9359-FB0785736B6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8AD9C0-2327-4FD1-AC55-C840278D5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050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eg"/><Relationship Id="rId3" Type="http://schemas.openxmlformats.org/officeDocument/2006/relationships/image" Target="../media/image1.jpeg"/><Relationship Id="rId7" Type="http://schemas.openxmlformats.org/officeDocument/2006/relationships/image" Target="../media/image5.jp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ADDCC4-449B-FD6A-7EFA-3BA3A0931163}"/>
              </a:ext>
            </a:extLst>
          </p:cNvPr>
          <p:cNvSpPr/>
          <p:nvPr/>
        </p:nvSpPr>
        <p:spPr>
          <a:xfrm>
            <a:off x="14075574" y="-47621"/>
            <a:ext cx="29815626" cy="366510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WanderTales</a:t>
            </a:r>
            <a:r>
              <a:rPr lang="en-US" sz="8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AI-Powered Travel Stories &amp; Recommendations</a:t>
            </a:r>
          </a:p>
          <a:p>
            <a:pPr algn="ctr"/>
            <a:r>
              <a:rPr lang="en-US" sz="4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Experience Your Journey Before It Begins – Smart AI Travel Planning</a:t>
            </a:r>
          </a:p>
          <a:p>
            <a:pPr algn="ctr"/>
            <a:r>
              <a:rPr lang="en-US" sz="4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Viswanth</a:t>
            </a:r>
            <a:r>
              <a:rPr lang="en-US" sz="4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Tamanna, Dharani </a:t>
            </a:r>
            <a:r>
              <a:rPr lang="en-US" sz="4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Thakkallapally</a:t>
            </a:r>
            <a:r>
              <a:rPr lang="en-US" sz="4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Pavan Sundar Reddy, Banu Teja </a:t>
            </a:r>
            <a:r>
              <a:rPr lang="en-US" sz="4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Jampani</a:t>
            </a:r>
            <a:endParaRPr lang="en-US" sz="45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8A03D21-FC65-A83F-FD59-F930DD9E21D7}"/>
              </a:ext>
            </a:extLst>
          </p:cNvPr>
          <p:cNvSpPr/>
          <p:nvPr/>
        </p:nvSpPr>
        <p:spPr>
          <a:xfrm>
            <a:off x="14167815" y="15128480"/>
            <a:ext cx="15519584" cy="911237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2B6121B-52DD-E02A-355A-B9A67E07F06B}"/>
              </a:ext>
            </a:extLst>
          </p:cNvPr>
          <p:cNvSpPr/>
          <p:nvPr/>
        </p:nvSpPr>
        <p:spPr>
          <a:xfrm>
            <a:off x="30252033" y="20677401"/>
            <a:ext cx="13340285" cy="9144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Conclusion &amp; Future Scope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6837B26-5160-B536-FCE4-BEA51E623A4E}"/>
              </a:ext>
            </a:extLst>
          </p:cNvPr>
          <p:cNvSpPr/>
          <p:nvPr/>
        </p:nvSpPr>
        <p:spPr>
          <a:xfrm>
            <a:off x="14075576" y="4145060"/>
            <a:ext cx="15519583" cy="931186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Comparision</a:t>
            </a:r>
            <a:r>
              <a:rPr lang="en-US" sz="4000" dirty="0"/>
              <a:t> of Methods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1592087-EDE3-DFB8-8ECD-C7FC065AA19C}"/>
              </a:ext>
            </a:extLst>
          </p:cNvPr>
          <p:cNvSpPr/>
          <p:nvPr/>
        </p:nvSpPr>
        <p:spPr>
          <a:xfrm>
            <a:off x="29815624" y="4161846"/>
            <a:ext cx="13949076" cy="9144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Results &amp; Discussion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C88C7DF-ED3D-9DBA-C618-79F5B6D698EF}"/>
              </a:ext>
            </a:extLst>
          </p:cNvPr>
          <p:cNvSpPr/>
          <p:nvPr/>
        </p:nvSpPr>
        <p:spPr>
          <a:xfrm>
            <a:off x="181647" y="4161846"/>
            <a:ext cx="13673463" cy="89761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Background</a:t>
            </a:r>
          </a:p>
        </p:txBody>
      </p:sp>
      <p:pic>
        <p:nvPicPr>
          <p:cNvPr id="3" name="Picture 2" descr="A diagram of a travel story&#10;&#10;Description automatically generated">
            <a:extLst>
              <a:ext uri="{FF2B5EF4-FFF2-40B4-BE49-F238E27FC236}">
                <a16:creationId xmlns:a16="http://schemas.microsoft.com/office/drawing/2014/main" id="{CA634954-8C30-0860-797D-1E0BAF9417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47" y="21155891"/>
            <a:ext cx="13673463" cy="1176250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B8867E5-D616-DFE2-4DAE-204E864A14BD}"/>
              </a:ext>
            </a:extLst>
          </p:cNvPr>
          <p:cNvSpPr txBox="1"/>
          <p:nvPr/>
        </p:nvSpPr>
        <p:spPr>
          <a:xfrm>
            <a:off x="130272" y="5264013"/>
            <a:ext cx="135807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travel recommendation systems provide generic, static suggestions without considering real-time updates, user preferences, or contextual relevance, making trip planning inefficient and impersonal.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leverages retrieval-augmented generation (RAG) and FAISS-based vector search to dynamically curate travel recommendations based on user interests, recent trends, and real-time data.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Unlike conventional planners, this system not only assists in travel planning but also generates AI-driven travel narratives, offering users a seamless way to document and relive their experiences.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1D93E8-B266-C901-F816-9AC4F33EFC80}"/>
              </a:ext>
            </a:extLst>
          </p:cNvPr>
          <p:cNvSpPr txBox="1"/>
          <p:nvPr/>
        </p:nvSpPr>
        <p:spPr>
          <a:xfrm>
            <a:off x="29960099" y="5146993"/>
            <a:ext cx="13632221" cy="5647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/>
              <a:t>Offers personalized itineraries, Integrates video and AI-generated stories to enhance user engagement. system ensures flexibility and convenience, adapting to users' changing preferences for a seamless travel experience.</a:t>
            </a:r>
          </a:p>
          <a:p>
            <a:pPr algn="just"/>
            <a:r>
              <a:rPr lang="en-US" sz="2800" dirty="0"/>
              <a:t>Example: Trip from </a:t>
            </a:r>
            <a:r>
              <a:rPr lang="en-US" sz="2800" b="1" dirty="0"/>
              <a:t>Kansas City</a:t>
            </a:r>
            <a:r>
              <a:rPr lang="en-US" sz="2800" dirty="0"/>
              <a:t> to </a:t>
            </a:r>
            <a:r>
              <a:rPr lang="en-US" sz="2800" b="1" dirty="0"/>
              <a:t>Manali </a:t>
            </a:r>
            <a:r>
              <a:rPr lang="en-US" sz="2800" dirty="0"/>
              <a:t>(March 21 - March 31, 2025). </a:t>
            </a:r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Summary of travel plan generated</a:t>
            </a:r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sz="2800" dirty="0"/>
              <a:t>Fly from Kansas City to Delhi, then take a local flight to Manali. Upon arrival, check in to the hotel for a relaxed start.</a:t>
            </a:r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sz="2800" dirty="0"/>
              <a:t>Visit </a:t>
            </a:r>
            <a:r>
              <a:rPr lang="en-US" sz="2800" b="1" dirty="0" err="1"/>
              <a:t>Hidimba</a:t>
            </a:r>
            <a:r>
              <a:rPr lang="en-US" sz="2800" b="1" dirty="0"/>
              <a:t> Temple, Manali Sanctuary, </a:t>
            </a:r>
            <a:r>
              <a:rPr lang="en-US" sz="2800" b="1" dirty="0" err="1"/>
              <a:t>Solang</a:t>
            </a:r>
            <a:r>
              <a:rPr lang="en-US" sz="2800" b="1" dirty="0"/>
              <a:t> Valley</a:t>
            </a:r>
            <a:r>
              <a:rPr lang="en-US" sz="2800" dirty="0"/>
              <a:t>, and experience the breathtaking </a:t>
            </a:r>
            <a:r>
              <a:rPr lang="en-US" sz="2800" b="1" dirty="0"/>
              <a:t>Rohtang Pass</a:t>
            </a:r>
            <a:r>
              <a:rPr lang="en-US" sz="2800" dirty="0"/>
              <a:t>. Dine at charming cafes like </a:t>
            </a:r>
            <a:r>
              <a:rPr lang="en-US" sz="2800" b="1" dirty="0"/>
              <a:t>Johnson’s Café, Il Forno, Fat Plate Café, and Lazy Dog</a:t>
            </a:r>
            <a:r>
              <a:rPr lang="en-US" sz="2800" dirty="0"/>
              <a:t> while enjoying local cuisine.</a:t>
            </a:r>
          </a:p>
          <a:p>
            <a:r>
              <a:rPr lang="en-US" sz="2800" dirty="0"/>
              <a:t>We cloned and ran </a:t>
            </a:r>
            <a:r>
              <a:rPr lang="en-US" sz="2800" dirty="0" err="1"/>
              <a:t>DiffCut</a:t>
            </a:r>
            <a:r>
              <a:rPr lang="en-US" sz="2800" dirty="0"/>
              <a:t> in </a:t>
            </a:r>
            <a:r>
              <a:rPr lang="en-US" sz="2800" dirty="0" err="1"/>
              <a:t>Colab</a:t>
            </a:r>
            <a:r>
              <a:rPr lang="en-US" sz="2800" dirty="0"/>
              <a:t> to segment custom travel photos, refining masks and isolating key landmarks. This workflow automates object focus and background blurring, enabling polished, distraction-free visuals for </a:t>
            </a:r>
            <a:r>
              <a:rPr lang="en-US" sz="2800" dirty="0" err="1"/>
              <a:t>WanderTales</a:t>
            </a:r>
            <a:r>
              <a:rPr lang="en-US" sz="2800" dirty="0"/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9D3EE4E-8935-7EDC-A432-F3BB98835270}"/>
              </a:ext>
            </a:extLst>
          </p:cNvPr>
          <p:cNvSpPr txBox="1"/>
          <p:nvPr/>
        </p:nvSpPr>
        <p:spPr>
          <a:xfrm>
            <a:off x="30252034" y="21745910"/>
            <a:ext cx="1334028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Our AI-powered travel companion transforms trip planning into an immersive adventure, delivering personalized itineraries, stunning visuals, and interactive previews. With real-time insights and AI-driven storytelling, we make every journey exciting before it even begins.</a:t>
            </a:r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Future scope includes Expanding to AR/VR travel simulations, multilingual AI storytelling, interactive voice guides, real-time data feeds, booking platform integration, and personalized AI-generated travel videos featuring user integration.</a:t>
            </a:r>
          </a:p>
          <a:p>
            <a:endParaRPr lang="en-US" sz="3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Rectangle: Rounded Corners 34">
            <a:extLst>
              <a:ext uri="{FF2B5EF4-FFF2-40B4-BE49-F238E27FC236}">
                <a16:creationId xmlns:a16="http://schemas.microsoft.com/office/drawing/2014/main" id="{445914EE-F984-0D5D-D4A2-8D4AAB5421ED}"/>
              </a:ext>
            </a:extLst>
          </p:cNvPr>
          <p:cNvSpPr/>
          <p:nvPr/>
        </p:nvSpPr>
        <p:spPr>
          <a:xfrm>
            <a:off x="30193412" y="24217102"/>
            <a:ext cx="13463953" cy="9144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References</a:t>
            </a:r>
          </a:p>
        </p:txBody>
      </p:sp>
      <p:sp>
        <p:nvSpPr>
          <p:cNvPr id="33" name="Rectangle: Rounded Corners 34">
            <a:extLst>
              <a:ext uri="{FF2B5EF4-FFF2-40B4-BE49-F238E27FC236}">
                <a16:creationId xmlns:a16="http://schemas.microsoft.com/office/drawing/2014/main" id="{EF1EC021-819C-4D84-86B9-291B95EF5163}"/>
              </a:ext>
            </a:extLst>
          </p:cNvPr>
          <p:cNvSpPr/>
          <p:nvPr/>
        </p:nvSpPr>
        <p:spPr>
          <a:xfrm>
            <a:off x="289358" y="13742932"/>
            <a:ext cx="13622086" cy="9144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Methodology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356451-73AB-F4AD-7DE3-A137E6C92EF3}"/>
              </a:ext>
            </a:extLst>
          </p:cNvPr>
          <p:cNvSpPr txBox="1"/>
          <p:nvPr/>
        </p:nvSpPr>
        <p:spPr>
          <a:xfrm>
            <a:off x="181648" y="14868939"/>
            <a:ext cx="1372483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sz="2800" dirty="0"/>
              <a:t>Travelers enter their destination, dates, and preferences, which serve as the foundation for recommendations.</a:t>
            </a:r>
          </a:p>
          <a:p>
            <a:pPr marL="457200" indent="-457200">
              <a:buFont typeface="Wingdings" pitchFamily="2" charset="2"/>
              <a:buChar char="v"/>
            </a:pPr>
            <a:r>
              <a:rPr lang="en-US" sz="2800" b="1" dirty="0"/>
              <a:t>API-Based Data Retrieval:</a:t>
            </a:r>
            <a:endParaRPr lang="en-US" sz="2800" dirty="0"/>
          </a:p>
          <a:p>
            <a:r>
              <a:rPr lang="en-US" sz="2800" b="1" dirty="0"/>
              <a:t>      Amadeus API</a:t>
            </a:r>
            <a:r>
              <a:rPr lang="en-US" sz="2800" dirty="0"/>
              <a:t> fetches flight details and itineraries.</a:t>
            </a:r>
          </a:p>
          <a:p>
            <a:r>
              <a:rPr lang="en-US" sz="2800" b="1" dirty="0"/>
              <a:t>      </a:t>
            </a:r>
            <a:r>
              <a:rPr lang="en-US" sz="2800" b="1" dirty="0" err="1"/>
              <a:t>OpenWeather</a:t>
            </a:r>
            <a:r>
              <a:rPr lang="en-US" sz="2800" b="1" dirty="0"/>
              <a:t> API (</a:t>
            </a:r>
            <a:r>
              <a:rPr lang="en-US" sz="2800" b="1" dirty="0" err="1"/>
              <a:t>SerpAPI</a:t>
            </a:r>
            <a:r>
              <a:rPr lang="en-US" sz="2800" b="1" dirty="0"/>
              <a:t>)</a:t>
            </a:r>
            <a:r>
              <a:rPr lang="en-US" sz="2800" dirty="0"/>
              <a:t> provides real-time weather updates.</a:t>
            </a:r>
          </a:p>
          <a:p>
            <a:r>
              <a:rPr lang="en-US" sz="2800" b="1" dirty="0"/>
              <a:t>      Wikipedia &amp; </a:t>
            </a:r>
            <a:r>
              <a:rPr lang="en-US" sz="2800" b="1" dirty="0" err="1"/>
              <a:t>SerpAPI</a:t>
            </a:r>
            <a:r>
              <a:rPr lang="en-US" sz="2800" dirty="0"/>
              <a:t> gather historical and cultural information.</a:t>
            </a:r>
          </a:p>
          <a:p>
            <a:r>
              <a:rPr lang="en-US" sz="2800" b="1" dirty="0"/>
              <a:t>      GPT-4 (LLM)</a:t>
            </a:r>
            <a:r>
              <a:rPr lang="en-US" sz="2800" dirty="0"/>
              <a:t> generates personalized travel insights.</a:t>
            </a:r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sz="2800" dirty="0"/>
              <a:t>A </a:t>
            </a:r>
            <a:r>
              <a:rPr lang="en-US" sz="2800" b="1" dirty="0"/>
              <a:t>Travel Recommendation System</a:t>
            </a:r>
            <a:r>
              <a:rPr lang="en-US" sz="2800" dirty="0"/>
              <a:t> suggests itineraries, while the </a:t>
            </a:r>
            <a:r>
              <a:rPr lang="en-US" sz="2800" b="1" dirty="0"/>
              <a:t>RAG Engine</a:t>
            </a:r>
            <a:r>
              <a:rPr lang="en-US" sz="2800" dirty="0"/>
              <a:t> refines results by retrieving relevant travel information.</a:t>
            </a:r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sz="2800" dirty="0"/>
              <a:t>The </a:t>
            </a:r>
            <a:r>
              <a:rPr lang="en-US" sz="2800" b="1" dirty="0"/>
              <a:t>AI Travel Story Teller</a:t>
            </a:r>
            <a:r>
              <a:rPr lang="en-US" sz="2800" dirty="0"/>
              <a:t> generates engaging narratives using GPT-4, complemented by DALL·E for images and additional tools for video storytelling.</a:t>
            </a:r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sz="2800" dirty="0"/>
              <a:t>Users receive </a:t>
            </a:r>
            <a:r>
              <a:rPr lang="en-US" sz="2800" b="1" dirty="0"/>
              <a:t>text-based stories, AI-generated travel images, and immersive video experiences</a:t>
            </a:r>
            <a:r>
              <a:rPr lang="en-US" sz="2800" dirty="0"/>
              <a:t> with background audio.</a:t>
            </a:r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sz="2800" dirty="0"/>
              <a:t>A web-based </a:t>
            </a:r>
            <a:r>
              <a:rPr lang="en-US" sz="2800" b="1" dirty="0"/>
              <a:t>front-end interface</a:t>
            </a:r>
            <a:r>
              <a:rPr lang="en-US" sz="2800" dirty="0"/>
              <a:t> allows users to access recommendations, explore AI-generated stories, and customize their itinerary.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4DCDEF6-2B91-4ED7-1DBB-C69DE5189343}"/>
              </a:ext>
            </a:extLst>
          </p:cNvPr>
          <p:cNvSpPr txBox="1"/>
          <p:nvPr/>
        </p:nvSpPr>
        <p:spPr>
          <a:xfrm>
            <a:off x="30121412" y="25202249"/>
            <a:ext cx="13949077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Zhang, X., Zhao, Y., &amp; Li, X. (2017). </a:t>
            </a:r>
            <a:r>
              <a:rPr lang="en-US" sz="2500" i="1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Personalized Travel Recommendation System: A Survey</a:t>
            </a:r>
            <a:r>
              <a:rPr lang="en-US" sz="25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. International Journal of Information Technology &amp; Decision Making, 16(3), 559-583.</a:t>
            </a:r>
            <a:r>
              <a:rPr lang="en-US" sz="25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sz="25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Li, J., &amp; Zhang, J. (2015). </a:t>
            </a:r>
            <a:r>
              <a:rPr lang="en-US" sz="25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Multi-agent Systems for Personalized Tourism Recommendation</a:t>
            </a:r>
            <a:r>
              <a:rPr lang="en-US" sz="25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. Journal of Tourism Research, 12(4), 202-215.</a:t>
            </a:r>
          </a:p>
          <a:p>
            <a:r>
              <a:rPr lang="en-US" sz="25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Brown, T., &amp; Smith, A. (2019). </a:t>
            </a:r>
            <a:r>
              <a:rPr lang="en-US" sz="25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AI-Based Storytelling for Personalized Content Generation</a:t>
            </a:r>
            <a:r>
              <a:rPr lang="en-US" sz="25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. Proceedings of the International Conference on Natural Language Processing, 34-45.</a:t>
            </a:r>
          </a:p>
          <a:p>
            <a:r>
              <a:rPr lang="en-US" sz="25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Wang, H., &amp; Liu, M. (2020). </a:t>
            </a:r>
            <a:r>
              <a:rPr lang="en-US" sz="25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Real-Time Adaptive Travel Itinerary Generation Using AI</a:t>
            </a:r>
            <a:r>
              <a:rPr lang="en-US" sz="25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. Journal of Artificial Intelligence in Tourism, 5(2), 68-81.</a:t>
            </a:r>
          </a:p>
          <a:p>
            <a:endParaRPr lang="en-US" dirty="0"/>
          </a:p>
        </p:txBody>
      </p:sp>
      <p:sp>
        <p:nvSpPr>
          <p:cNvPr id="44" name="Rectangle: Rounded Corners 28">
            <a:extLst>
              <a:ext uri="{FF2B5EF4-FFF2-40B4-BE49-F238E27FC236}">
                <a16:creationId xmlns:a16="http://schemas.microsoft.com/office/drawing/2014/main" id="{60468A51-D9F2-9C2F-DEAF-2ED42DC5379C}"/>
              </a:ext>
            </a:extLst>
          </p:cNvPr>
          <p:cNvSpPr/>
          <p:nvPr/>
        </p:nvSpPr>
        <p:spPr>
          <a:xfrm>
            <a:off x="36925389" y="28459465"/>
            <a:ext cx="6596750" cy="88826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Acknowledgments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4ADAF39-5D89-1A73-8F83-FAB6B098C97A}"/>
              </a:ext>
            </a:extLst>
          </p:cNvPr>
          <p:cNvSpPr txBox="1"/>
          <p:nvPr/>
        </p:nvSpPr>
        <p:spPr>
          <a:xfrm>
            <a:off x="36925389" y="29347725"/>
            <a:ext cx="666693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We sincerely thank Dr. </a:t>
            </a:r>
            <a:r>
              <a:rPr lang="en-US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Yugyung</a:t>
            </a:r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 Lee for teaching us the latest technologies like RAG, Lora and encouraging us to apply them in our project. The CS 5588 - Data Science Capstone course provided us with the opportunity to explore AI-driven travel storytelling. We also appreciate the open-source community and API providers like Amadeus, </a:t>
            </a:r>
            <a:r>
              <a:rPr lang="en-US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OpenWeather</a:t>
            </a:r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, Wikipedia, and OpenAI for their resources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54" name="Rectangle: Rounded Corners 28">
            <a:extLst>
              <a:ext uri="{FF2B5EF4-FFF2-40B4-BE49-F238E27FC236}">
                <a16:creationId xmlns:a16="http://schemas.microsoft.com/office/drawing/2014/main" id="{833F51CF-3078-0819-1651-A5FC855E322E}"/>
              </a:ext>
            </a:extLst>
          </p:cNvPr>
          <p:cNvSpPr/>
          <p:nvPr/>
        </p:nvSpPr>
        <p:spPr>
          <a:xfrm>
            <a:off x="30111023" y="28493866"/>
            <a:ext cx="6596750" cy="9144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Sample video output</a:t>
            </a:r>
          </a:p>
        </p:txBody>
      </p:sp>
      <p:pic>
        <p:nvPicPr>
          <p:cNvPr id="57" name="Picture 56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6D3DCE38-4D10-AEDD-C316-0060249BC8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0099" y="29716485"/>
            <a:ext cx="2469076" cy="265657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B47B62DF-E50A-A27D-7599-211197E30A99}"/>
              </a:ext>
            </a:extLst>
          </p:cNvPr>
          <p:cNvSpPr txBox="1"/>
          <p:nvPr/>
        </p:nvSpPr>
        <p:spPr>
          <a:xfrm>
            <a:off x="32806276" y="29763683"/>
            <a:ext cx="38682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Departure : Kansas</a:t>
            </a:r>
          </a:p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Destination: Manali</a:t>
            </a:r>
          </a:p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Start date: 21-03-2025</a:t>
            </a:r>
          </a:p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End date: 31-03-2025</a:t>
            </a:r>
          </a:p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Purpose of visit: Romantic trip</a:t>
            </a:r>
          </a:p>
        </p:txBody>
      </p:sp>
      <p:pic>
        <p:nvPicPr>
          <p:cNvPr id="11" name="Picture 10" descr="A blue and white logo&#10;&#10;Description automatically generated">
            <a:extLst>
              <a:ext uri="{FF2B5EF4-FFF2-40B4-BE49-F238E27FC236}">
                <a16:creationId xmlns:a16="http://schemas.microsoft.com/office/drawing/2014/main" id="{756BF7AB-F862-B1B0-D24A-9B4F563681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213" y="-47621"/>
            <a:ext cx="11612880" cy="3665103"/>
          </a:xfrm>
          <a:prstGeom prst="rect">
            <a:avLst/>
          </a:prstGeom>
        </p:spPr>
      </p:pic>
      <p:sp>
        <p:nvSpPr>
          <p:cNvPr id="12" name="Rectangle: Rounded Corners 34">
            <a:extLst>
              <a:ext uri="{FF2B5EF4-FFF2-40B4-BE49-F238E27FC236}">
                <a16:creationId xmlns:a16="http://schemas.microsoft.com/office/drawing/2014/main" id="{DDF8E196-CD25-34DD-B635-79E8319CBAEA}"/>
              </a:ext>
            </a:extLst>
          </p:cNvPr>
          <p:cNvSpPr/>
          <p:nvPr/>
        </p:nvSpPr>
        <p:spPr>
          <a:xfrm>
            <a:off x="181647" y="9198822"/>
            <a:ext cx="13724838" cy="9144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Introduction &amp; Objective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D059B2-4A47-15D1-DE0B-68E7EFF4B96E}"/>
              </a:ext>
            </a:extLst>
          </p:cNvPr>
          <p:cNvSpPr txBox="1"/>
          <p:nvPr/>
        </p:nvSpPr>
        <p:spPr>
          <a:xfrm>
            <a:off x="319732" y="10229814"/>
            <a:ext cx="1353537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integrates APIs like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OpenAI, Amadeus API, Google Maps API, Weather API, SERP API, and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Geoapify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offer real-time, dynamic travel recommendations tailored to user preferences.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Objectives:</a:t>
            </a:r>
          </a:p>
          <a:p>
            <a:pPr marL="457200" indent="-457200">
              <a:buFont typeface="Wingdings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users with an interactive platform to customize their trips via a chatbot, ensuring recommendations align with their interests and real-time travel conditions.</a:t>
            </a:r>
          </a:p>
          <a:p>
            <a:pPr marL="457200" indent="-457200">
              <a:buFont typeface="Wingdings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Generates engaging travel stories and video previews, allowing users to visualize their journey and build anticipation before the trip.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34C1494-7589-E539-4E6F-C5567AE6DE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4236612"/>
              </p:ext>
            </p:extLst>
          </p:nvPr>
        </p:nvGraphicFramePr>
        <p:xfrm>
          <a:off x="14147813" y="5430739"/>
          <a:ext cx="15519584" cy="943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9792">
                  <a:extLst>
                    <a:ext uri="{9D8B030D-6E8A-4147-A177-3AD203B41FA5}">
                      <a16:colId xmlns:a16="http://schemas.microsoft.com/office/drawing/2014/main" val="2364177812"/>
                    </a:ext>
                  </a:extLst>
                </a:gridCol>
                <a:gridCol w="7759792">
                  <a:extLst>
                    <a:ext uri="{9D8B030D-6E8A-4147-A177-3AD203B41FA5}">
                      <a16:colId xmlns:a16="http://schemas.microsoft.com/office/drawing/2014/main" val="1575528290"/>
                    </a:ext>
                  </a:extLst>
                </a:gridCol>
              </a:tblGrid>
              <a:tr h="67745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DALL-E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Stable diffusion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6102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Captures details well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May interpret vaguely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7577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dirty="0"/>
                        <a:t>Illustrative, slightly artificial, vibrant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More photorealistic but sometimes muted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559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dirty="0"/>
                        <a:t>Strong, well-structured, proportionate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Can struggle with fine details, distortions possible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59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dirty="0"/>
                        <a:t>Concept art, fantasy, storytelling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Realistic landscapes, textures, artistic freedom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3037545"/>
                  </a:ext>
                </a:extLst>
              </a:tr>
              <a:tr h="6261387">
                <a:tc>
                  <a:txBody>
                    <a:bodyPr/>
                    <a:lstStyle/>
                    <a:p>
                      <a:pPr algn="ctr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774356"/>
                  </a:ext>
                </a:extLst>
              </a:tr>
            </a:tbl>
          </a:graphicData>
        </a:graphic>
      </p:graphicFrame>
      <p:pic>
        <p:nvPicPr>
          <p:cNvPr id="34" name="Picture 33" descr="A person surfing on a large wave&#10;&#10;Description automatically generated">
            <a:extLst>
              <a:ext uri="{FF2B5EF4-FFF2-40B4-BE49-F238E27FC236}">
                <a16:creationId xmlns:a16="http://schemas.microsoft.com/office/drawing/2014/main" id="{F0025A6C-6E62-39EA-C5D7-C8B98A3DCF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61" y="8774311"/>
            <a:ext cx="7335687" cy="5709626"/>
          </a:xfrm>
          <a:prstGeom prst="rect">
            <a:avLst/>
          </a:prstGeom>
        </p:spPr>
      </p:pic>
      <p:pic>
        <p:nvPicPr>
          <p:cNvPr id="40" name="Picture 39" descr="A person surfing on a wave&#10;&#10;Description automatically generated">
            <a:extLst>
              <a:ext uri="{FF2B5EF4-FFF2-40B4-BE49-F238E27FC236}">
                <a16:creationId xmlns:a16="http://schemas.microsoft.com/office/drawing/2014/main" id="{905A6021-12CA-7726-2C3D-2070AA1E21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0276" y="8734037"/>
            <a:ext cx="7335687" cy="5749900"/>
          </a:xfrm>
          <a:prstGeom prst="rect">
            <a:avLst/>
          </a:prstGeom>
        </p:spPr>
      </p:pic>
      <p:pic>
        <p:nvPicPr>
          <p:cNvPr id="42" name="Picture 41" descr="A graph showing the heatmap&#10;&#10;Description automatically generated">
            <a:extLst>
              <a:ext uri="{FF2B5EF4-FFF2-40B4-BE49-F238E27FC236}">
                <a16:creationId xmlns:a16="http://schemas.microsoft.com/office/drawing/2014/main" id="{C90E5EF0-C105-2DC9-BF88-590DD0C6F7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8904" y="16238311"/>
            <a:ext cx="15519585" cy="7406102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C2C0E8AF-804E-B6D1-F88A-B6023F6127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125525" y="23843007"/>
            <a:ext cx="7536760" cy="8530055"/>
          </a:xfrm>
          <a:prstGeom prst="rect">
            <a:avLst/>
          </a:prstGeom>
        </p:spPr>
      </p:pic>
      <p:pic>
        <p:nvPicPr>
          <p:cNvPr id="74" name="Picture 73" descr="A screenshot of a video&#10;&#10;Description automatically generated">
            <a:extLst>
              <a:ext uri="{FF2B5EF4-FFF2-40B4-BE49-F238E27FC236}">
                <a16:creationId xmlns:a16="http://schemas.microsoft.com/office/drawing/2014/main" id="{FEEEB6CB-A163-FDA4-0D7B-34923862DC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5" t="11573" r="23765" b="10563"/>
          <a:stretch/>
        </p:blipFill>
        <p:spPr>
          <a:xfrm>
            <a:off x="30200127" y="10879955"/>
            <a:ext cx="4195483" cy="4467677"/>
          </a:xfrm>
          <a:prstGeom prst="rect">
            <a:avLst/>
          </a:prstGeom>
        </p:spPr>
      </p:pic>
      <p:pic>
        <p:nvPicPr>
          <p:cNvPr id="76" name="Picture 75" descr="A screenshot of a video&#10;&#10;Description automatically generated">
            <a:extLst>
              <a:ext uri="{FF2B5EF4-FFF2-40B4-BE49-F238E27FC236}">
                <a16:creationId xmlns:a16="http://schemas.microsoft.com/office/drawing/2014/main" id="{8D559F86-077E-63CC-B30B-5BD17A71237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3" t="10330" r="20165"/>
          <a:stretch/>
        </p:blipFill>
        <p:spPr>
          <a:xfrm>
            <a:off x="34908338" y="10879955"/>
            <a:ext cx="4289352" cy="4491912"/>
          </a:xfrm>
          <a:prstGeom prst="rect">
            <a:avLst/>
          </a:prstGeom>
        </p:spPr>
      </p:pic>
      <p:pic>
        <p:nvPicPr>
          <p:cNvPr id="86" name="Picture 85" descr="A screenshot of a video&#10;&#10;Description automatically generated">
            <a:extLst>
              <a:ext uri="{FF2B5EF4-FFF2-40B4-BE49-F238E27FC236}">
                <a16:creationId xmlns:a16="http://schemas.microsoft.com/office/drawing/2014/main" id="{27B7B7AA-9AE5-73E3-3D11-CA4470BF867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2" t="8409" r="21921" b="10318"/>
          <a:stretch/>
        </p:blipFill>
        <p:spPr>
          <a:xfrm>
            <a:off x="39420200" y="10948803"/>
            <a:ext cx="4289352" cy="4491912"/>
          </a:xfrm>
          <a:prstGeom prst="rect">
            <a:avLst/>
          </a:prstGeom>
        </p:spPr>
      </p:pic>
      <p:pic>
        <p:nvPicPr>
          <p:cNvPr id="88" name="Picture 87" descr="A map of a city with many locations&#10;&#10;Description automatically generated">
            <a:extLst>
              <a:ext uri="{FF2B5EF4-FFF2-40B4-BE49-F238E27FC236}">
                <a16:creationId xmlns:a16="http://schemas.microsoft.com/office/drawing/2014/main" id="{AB67F418-8C5F-970C-D508-C0FC9F98D60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9902" y="24217102"/>
            <a:ext cx="7807498" cy="81559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80AE25-87EA-2C60-1C80-F57C6FA88B3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6994" y="15703049"/>
            <a:ext cx="8686817" cy="42519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BE76F8-B5B9-9930-9112-F91877DEBE1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7690" y="15652832"/>
            <a:ext cx="4398273" cy="443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72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4167</TotalTime>
  <Words>863</Words>
  <Application>Microsoft Office PowerPoint</Application>
  <PresentationFormat>Custom</PresentationFormat>
  <Paragraphs>58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Calibri</vt:lpstr>
      <vt:lpstr>Times New Roman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BANU TEJA JAMPANI</dc:creator>
  <cp:lastModifiedBy>Stay HAPPY</cp:lastModifiedBy>
  <cp:revision>19</cp:revision>
  <cp:lastPrinted>2025-03-29T18:00:04Z</cp:lastPrinted>
  <dcterms:created xsi:type="dcterms:W3CDTF">2025-03-21T06:18:36Z</dcterms:created>
  <dcterms:modified xsi:type="dcterms:W3CDTF">2025-05-06T23:34:35Z</dcterms:modified>
</cp:coreProperties>
</file>

<file path=docProps/thumbnail.jpeg>
</file>